
<file path=[Content_Types].xml><?xml version="1.0" encoding="utf-8"?>
<Types xmlns="http://schemas.openxmlformats.org/package/2006/content-types">
  <Default Extension="jpeg" ContentType="image/jpeg"/>
  <Default Extension="jpeg@wm_2,t_55m+5a625y+3l+azuuidvewutuwxhee9kq==,fc_ffffff,ff_u2ltsgvp,sz_21,x_14,y_14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88" r:id="rId2"/>
    <p:sldId id="258" r:id="rId3"/>
    <p:sldId id="291" r:id="rId4"/>
    <p:sldId id="292" r:id="rId5"/>
    <p:sldId id="294" r:id="rId6"/>
    <p:sldId id="308" r:id="rId7"/>
    <p:sldId id="295" r:id="rId8"/>
    <p:sldId id="260" r:id="rId9"/>
    <p:sldId id="266" r:id="rId10"/>
    <p:sldId id="298" r:id="rId11"/>
    <p:sldId id="297" r:id="rId12"/>
    <p:sldId id="296" r:id="rId13"/>
    <p:sldId id="306" r:id="rId14"/>
    <p:sldId id="310" r:id="rId15"/>
    <p:sldId id="311" r:id="rId16"/>
    <p:sldId id="293" r:id="rId17"/>
    <p:sldId id="314" r:id="rId18"/>
    <p:sldId id="315" r:id="rId19"/>
    <p:sldId id="316" r:id="rId20"/>
    <p:sldId id="313" r:id="rId21"/>
    <p:sldId id="320" r:id="rId22"/>
    <p:sldId id="318" r:id="rId23"/>
    <p:sldId id="321" r:id="rId24"/>
    <p:sldId id="290" r:id="rId25"/>
    <p:sldId id="319" r:id="rId26"/>
    <p:sldId id="322" r:id="rId27"/>
    <p:sldId id="323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7" r:id="rId36"/>
    <p:sldId id="312" r:id="rId37"/>
    <p:sldId id="270" r:id="rId38"/>
    <p:sldId id="326" r:id="rId39"/>
    <p:sldId id="327" r:id="rId40"/>
    <p:sldId id="325" r:id="rId41"/>
    <p:sldId id="324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289" r:id="rId50"/>
    <p:sldId id="335" r:id="rId51"/>
    <p:sldId id="33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2E2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1720B-DE80-854F-8947-025CE03935CB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7D2CC-461A-4541-800F-BDEDD9D4D4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E95D8-DB10-F741-BEA9-FA2CD16045CE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51690-37AD-B94E-9D4E-3BF0E3C7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@wm_2,t_55m+5a625y+3l+azuuidvewutuwxhee9kq==,fc_ffffff,ff_u2ltsgvp,sz_21,x_14,y_14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567802" y="569782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测高仪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B11F0B-5A88-5E95-5CC6-35BB3235CC83}"/>
              </a:ext>
            </a:extLst>
          </p:cNvPr>
          <p:cNvSpPr txBox="1"/>
          <p:nvPr/>
        </p:nvSpPr>
        <p:spPr>
          <a:xfrm>
            <a:off x="5664642" y="546573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latin typeface="SimSun" panose="02010600030101010101" pitchFamily="2" charset="-122"/>
                <a:ea typeface="SimSun" panose="02010600030101010101" pitchFamily="2" charset="-122"/>
              </a:rPr>
              <a:t>开放平台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7B8D93-D862-24F3-2FA7-8FD001641EBE}"/>
              </a:ext>
            </a:extLst>
          </p:cNvPr>
          <p:cNvSpPr txBox="1"/>
          <p:nvPr/>
        </p:nvSpPr>
        <p:spPr>
          <a:xfrm>
            <a:off x="5764834" y="5900099"/>
            <a:ext cx="805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latin typeface="SimSun" panose="02010600030101010101" pitchFamily="2" charset="-122"/>
                <a:ea typeface="SimSun" panose="02010600030101010101" pitchFamily="2" charset="-122"/>
              </a:rPr>
              <a:t>韩成成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B8D67-B0BC-002A-4B27-5B5C07CFC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2222116"/>
            <a:ext cx="528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9F39D-DCD5-47A9-A3F6-14DFF2F78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1" y="1136276"/>
            <a:ext cx="4583868" cy="55522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rgbClr val="2222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将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OSI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七层网络模型</a:t>
            </a:r>
            <a:r>
              <a:rPr kumimoji="1" lang="zh-CN" altLang="en-US" sz="1800" b="0" dirty="0">
                <a:latin typeface="SimSun" panose="02010600030101010101" pitchFamily="2" charset="-122"/>
                <a:ea typeface="SimSun" panose="02010600030101010101" pitchFamily="2" charset="-122"/>
              </a:rPr>
              <a:t>中的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会话层和表示层合并到应用层，数据链路层和物理层合并到底层看，形成新的网络模型：应用层、传输层、网络层、底层。应用层为</a:t>
            </a:r>
            <a:r>
              <a:rPr lang="en-US" altLang="zh-CN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、传输层为</a:t>
            </a:r>
            <a:r>
              <a:rPr lang="en-US" altLang="zh-CN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TCP/UDP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、网络层为</a:t>
            </a:r>
            <a:r>
              <a:rPr lang="en-US" altLang="zh-CN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IPv6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、底层为适配</a:t>
            </a:r>
            <a:r>
              <a:rPr lang="en-US" altLang="zh-CN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IPv6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的协议（以太网、</a:t>
            </a:r>
            <a:r>
              <a:rPr lang="en-US" altLang="zh-CN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，等等）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en-US" altLang="zh-CN" sz="180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atter</a:t>
            </a:r>
            <a:r>
              <a:rPr lang="zh-CN" altLang="en-US" sz="180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它是一个「高层协议」，工作在 </a:t>
            </a:r>
            <a:r>
              <a:rPr lang="en-US" altLang="zh-CN" sz="180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OSI </a:t>
            </a:r>
            <a:r>
              <a:rPr lang="zh-CN" altLang="en-US" sz="180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七层模型中的传输层以上，且仅仅依赖传输层中的 </a:t>
            </a:r>
            <a:r>
              <a:rPr lang="en-US" altLang="zh-CN" sz="180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IPv6 </a:t>
            </a:r>
            <a:r>
              <a:rPr lang="zh-CN" altLang="en-US" sz="180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协议，从而兼容不同的物理介质和数据链路标准。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由此可见，</a:t>
            </a:r>
            <a:r>
              <a:rPr lang="en-US" altLang="zh-CN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是基于传输层之上的应用层协议，它依赖于以太网、</a:t>
            </a:r>
            <a:r>
              <a:rPr lang="en-US" altLang="zh-CN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sz="180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等底层协议。</a:t>
            </a: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A297F6F8-616B-9F2D-1482-B33514DE43E6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33BF15-933A-9358-0F5A-C5D0EDBC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186" y="1409985"/>
            <a:ext cx="7405763" cy="4932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A721CD-FFDB-EDA6-28ED-507BB860B26B}"/>
              </a:ext>
            </a:extLst>
          </p:cNvPr>
          <p:cNvSpPr txBox="1"/>
          <p:nvPr/>
        </p:nvSpPr>
        <p:spPr>
          <a:xfrm>
            <a:off x="5061231" y="2765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应用层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67B68A-2AB9-B24D-40FE-1AD1C864B7CB}"/>
              </a:ext>
            </a:extLst>
          </p:cNvPr>
          <p:cNvSpPr txBox="1"/>
          <p:nvPr/>
        </p:nvSpPr>
        <p:spPr>
          <a:xfrm>
            <a:off x="5061231" y="39817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传输层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1854CB-5C96-03AF-3F95-36EE4031A493}"/>
              </a:ext>
            </a:extLst>
          </p:cNvPr>
          <p:cNvSpPr txBox="1"/>
          <p:nvPr/>
        </p:nvSpPr>
        <p:spPr>
          <a:xfrm>
            <a:off x="5061233" y="51996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底层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层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5E9C21-530D-3C87-25A6-5C9356A7CD70}"/>
              </a:ext>
            </a:extLst>
          </p:cNvPr>
          <p:cNvSpPr txBox="1"/>
          <p:nvPr/>
        </p:nvSpPr>
        <p:spPr>
          <a:xfrm>
            <a:off x="5061232" y="45772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网络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层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3F37327-1F99-0769-91CF-85BC30B7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C31247A-E126-BBCD-619A-C906DA7D3E55}"/>
              </a:ext>
            </a:extLst>
          </p:cNvPr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375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8">
            <a:extLst>
              <a:ext uri="{FF2B5EF4-FFF2-40B4-BE49-F238E27FC236}">
                <a16:creationId xmlns:a16="http://schemas.microsoft.com/office/drawing/2014/main" id="{A297F6F8-616B-9F2D-1482-B33514DE43E6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技术架构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614BE6B-2F04-BF32-C560-CCBB7186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230" y="1614033"/>
            <a:ext cx="7354794" cy="438671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3819A79-F293-7DA6-6ECE-4BD8D99CEF54}"/>
              </a:ext>
            </a:extLst>
          </p:cNvPr>
          <p:cNvSpPr txBox="1"/>
          <p:nvPr/>
        </p:nvSpPr>
        <p:spPr>
          <a:xfrm>
            <a:off x="456976" y="1614033"/>
            <a:ext cx="3595260" cy="418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CSA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联盟指出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是一个聚焦在制定应用层标准的协议规范，塔尖的蓝色部分是设备厂商的工作，在此之下的所有灰色的基建都不属于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规范的范畴。一句话，既然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专注于应用层，底层的我就用这些现成的就行。把蓝色的塔尖再放大如下，可以进一步分解为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7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个主要组件来描述应用层的协议规范。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FD7095-39CC-792E-17A2-022BEE0B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074645F-2A4F-E859-61DC-267327D70C14}"/>
              </a:ext>
            </a:extLst>
          </p:cNvPr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673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8">
            <a:extLst>
              <a:ext uri="{FF2B5EF4-FFF2-40B4-BE49-F238E27FC236}">
                <a16:creationId xmlns:a16="http://schemas.microsoft.com/office/drawing/2014/main" id="{A297F6F8-616B-9F2D-1482-B33514DE43E6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技术架构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78084F-F333-86A3-4413-EA121BB8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AD8161E-E90D-A3FD-3D39-54C8CC7D22E6}"/>
              </a:ext>
            </a:extLst>
          </p:cNvPr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5A6910-7F8E-8577-BF70-D2B942FC5C3D}"/>
              </a:ext>
            </a:extLst>
          </p:cNvPr>
          <p:cNvSpPr txBox="1"/>
          <p:nvPr/>
        </p:nvSpPr>
        <p:spPr>
          <a:xfrm>
            <a:off x="750771" y="1155031"/>
            <a:ext cx="10838046" cy="4097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应用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：设备的高阶业务逻辑。例如，专注于照明的应用程序可能包含处理打开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关闭灯泡及其颜色特征的逻辑。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数据模型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：帮助描述设备各种功能的数据原语。当有意与设备交互时，应用程序对这些数据结构进行操作。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交互模型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：表示可以在设备上执行以与其交互的一组操作。例如，在设备上读取或写入属性将对应于与设备的交互。这些操作对数据模型定义的结构进行操作。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动作框架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：一旦使用交互模型构建了一个动作，它就会被构造成一个规范的打包二进制格式，以便在“线路”上得到很好的表示。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安全性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：然后将编码的动作帧发送到安全层以对有效负载进行加密和签名，以确保数据包的发送方和接收方都对数据进行保护和验证。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消息帧和路由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：通过加密和签名的交互，消息层构建具有必需和可选头字段的有效负载格式；它指定消息的属性以及一些路由信息。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</a:t>
            </a:r>
            <a:r>
              <a:rPr lang="zh-CN" altLang="en-US" sz="16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成帧和传输管理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：构建最终有效载荷后，将其发送到底层传输协议以进行数据的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IP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管理。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3BF816-FDBF-BECB-14E2-8302645A1993}"/>
              </a:ext>
            </a:extLst>
          </p:cNvPr>
          <p:cNvSpPr txBox="1"/>
          <p:nvPr/>
        </p:nvSpPr>
        <p:spPr>
          <a:xfrm>
            <a:off x="750771" y="5289787"/>
            <a:ext cx="10838046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总之，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是基于互联网协议 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(Internet Protocol, IP) 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定义的通用应用层。因此，无论底层采用何种 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 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网络协议，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应用层都能够保证设备间的互操作性。在即将发布的第一版 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协议中，它将首先支持以太网、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 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 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网络协议。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14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技术通用概念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F7C84-3BBA-D949-D98A-88BBB2FA79DE}"/>
              </a:ext>
            </a:extLst>
          </p:cNvPr>
          <p:cNvSpPr txBox="1"/>
          <p:nvPr/>
        </p:nvSpPr>
        <p:spPr>
          <a:xfrm>
            <a:off x="265611" y="1317146"/>
            <a:ext cx="5516624" cy="2976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Fabric(</a:t>
            </a:r>
            <a:r>
              <a:rPr lang="zh-CN" altLang="en-US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网格</a:t>
            </a: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共享一个受信任根的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设备的集合。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互信的设备集合，构成应用生态。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Fabric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由一个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位的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Fabric ID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标识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,64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位。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en-US" altLang="zh-CN" i="0" dirty="0">
                <a:solidFill>
                  <a:srgbClr val="0070C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Node</a:t>
            </a: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节点</a:t>
            </a: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CN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每个物理设备称为节点。每个节点由节点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标识，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Node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标识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,64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位。</a:t>
            </a:r>
            <a:r>
              <a:rPr lang="zh-CN" alt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一个设备就是一个节点，每个节点可以有不同的功能、角色（服务端：灯泡、客户端：开关）。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6E9BA5-C0BD-038B-5A6B-091B61BA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05" y="1045959"/>
            <a:ext cx="5718407" cy="54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技术通用概念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F7C84-3BBA-D949-D98A-88BBB2FA79DE}"/>
              </a:ext>
            </a:extLst>
          </p:cNvPr>
          <p:cNvSpPr txBox="1"/>
          <p:nvPr/>
        </p:nvSpPr>
        <p:spPr>
          <a:xfrm>
            <a:off x="265611" y="1317146"/>
            <a:ext cx="5516624" cy="335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en-US" altLang="zh-CN" sz="18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.Endpoint</a:t>
            </a: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端点</a:t>
            </a: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每个设备都有不同的子模块，如右图的灯有两种子模块（两种灯泡），可调光（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Dimmable Light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）和开关灯（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On/Off Light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），每个子模块就是一个端点，也可以想象成一个虚拟设备，每个节点可以拥有多个端点。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 每个节点的第一个端点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Endpoint 0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用于提供一些适用于整个节点的服务，因此需要保留，比如固件版本、制造商等。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8F31FF-B978-0E42-C824-B7D121BB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19" y="1317146"/>
            <a:ext cx="5437841" cy="45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07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技术通用概念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F7C84-3BBA-D949-D98A-88BBB2FA79DE}"/>
              </a:ext>
            </a:extLst>
          </p:cNvPr>
          <p:cNvSpPr txBox="1"/>
          <p:nvPr/>
        </p:nvSpPr>
        <p:spPr>
          <a:xfrm>
            <a:off x="265610" y="1317146"/>
            <a:ext cx="5785571" cy="210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i="0" dirty="0">
                <a:solidFill>
                  <a:srgbClr val="0070C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Cluster(</a:t>
            </a:r>
            <a:r>
              <a:rPr lang="zh-CN" altLang="en-US" i="0" dirty="0">
                <a:solidFill>
                  <a:srgbClr val="0070C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功能组</a:t>
            </a:r>
            <a:r>
              <a:rPr lang="en-US" altLang="zh-CN" i="0" dirty="0">
                <a:solidFill>
                  <a:srgbClr val="0070C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zh-CN" altLang="en-US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右图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(Endpoint1)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中有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个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Cluster</a:t>
            </a:r>
            <a:endParaRPr lang="en-US" altLang="zh-CN" dirty="0">
              <a:solidFill>
                <a:srgbClr val="4D4D4D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1)On/Off Cluster</a:t>
            </a:r>
            <a:r>
              <a:rPr lang="en-US" altLang="zh-CN" dirty="0">
                <a:solidFill>
                  <a:srgbClr val="4D4D4D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打开或关闭设备，控制灯泡的开关。</a:t>
            </a:r>
            <a:b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2)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Level Control Cluster</a:t>
            </a:r>
            <a:r>
              <a:rPr lang="en-US" altLang="zh-CN" dirty="0">
                <a:solidFill>
                  <a:srgbClr val="4D4D4D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配置设备电平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调节灯泡的亮度。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8F31FF-B978-0E42-C824-B7D121BB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19" y="1317146"/>
            <a:ext cx="5437841" cy="45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5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技术数据模型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309B6E-6433-5248-6466-F669CEBD008D}"/>
              </a:ext>
            </a:extLst>
          </p:cNvPr>
          <p:cNvSpPr txBox="1"/>
          <p:nvPr/>
        </p:nvSpPr>
        <p:spPr>
          <a:xfrm>
            <a:off x="265610" y="1044859"/>
            <a:ext cx="11693307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Cluster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还可以分为服务端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(server)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和客户端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(client)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每个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Cluster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均有自己的服务端以及对应的客户端。</a:t>
            </a:r>
            <a:endParaRPr lang="en-US" altLang="zh-CN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1)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服务端提供设备的功能，比如开关。</a:t>
            </a:r>
            <a:b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2)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客户端对服务端相应的功能进行控制，比如手机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控制。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1617F8-E747-6A09-1CA1-FA410A8E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264" y="2576785"/>
            <a:ext cx="6038477" cy="37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6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技术通用概念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F7C84-3BBA-D949-D98A-88BBB2FA79DE}"/>
              </a:ext>
            </a:extLst>
          </p:cNvPr>
          <p:cNvSpPr txBox="1"/>
          <p:nvPr/>
        </p:nvSpPr>
        <p:spPr>
          <a:xfrm>
            <a:off x="265610" y="1317146"/>
            <a:ext cx="5785571" cy="459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1.Attribute(</a:t>
            </a:r>
            <a:r>
              <a:rPr lang="zh-CN" altLang="en-US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属性</a:t>
            </a: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):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表示可以读取或写入的内容，类似于一个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key,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作为具体功能的标识。以右图为例：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1)On/Off Cluster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包含一个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OnOff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Attribute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，代表设备实际打开或关闭的状态。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2)Level Control Cluster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包含一个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CurrentLevel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Attribute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，代表设备的电平等级。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备注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: Attribute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既可以长期有效，也可以在设备重启之后失效；读写权限也可设置为“只读”或“可读可写”。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Attribute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支持丰富的数据类型：包括典型值、布尔值、整数（有符号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无符号）、浮点数、枚举数、字符串，甚至集合（列表或数据结构）。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8F31FF-B978-0E42-C824-B7D121BB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19" y="1317146"/>
            <a:ext cx="5437841" cy="45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7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技术通用概念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F7C84-3BBA-D949-D98A-88BBB2FA79DE}"/>
              </a:ext>
            </a:extLst>
          </p:cNvPr>
          <p:cNvSpPr txBox="1"/>
          <p:nvPr/>
        </p:nvSpPr>
        <p:spPr>
          <a:xfrm>
            <a:off x="265610" y="1317146"/>
            <a:ext cx="5785571" cy="252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1.Command(</a:t>
            </a:r>
            <a:r>
              <a:rPr lang="zh-CN" altLang="en-US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命令</a:t>
            </a:r>
            <a:r>
              <a:rPr lang="en-US" altLang="zh-CN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):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代表具体的控制命令。每条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Command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可以有自己的参数。以右图为例：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1)On/Off Cluster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中的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Off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Toggle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（切换开关）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Command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2)Level Control Cluster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中的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MoveToLevel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（设置电平）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Command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8F31FF-B978-0E42-C824-B7D121BB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19" y="1317146"/>
            <a:ext cx="5437841" cy="45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技术设备数据交互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F7C84-3BBA-D949-D98A-88BBB2FA79DE}"/>
              </a:ext>
            </a:extLst>
          </p:cNvPr>
          <p:cNvSpPr txBox="1"/>
          <p:nvPr/>
        </p:nvSpPr>
        <p:spPr>
          <a:xfrm>
            <a:off x="265610" y="1317146"/>
            <a:ext cx="5785571" cy="335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 Matter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设备之间的数据交互，其实是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Cluster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服务器和客户端之间的通信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发起方与响应方的交互，采用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C/S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方式。</a:t>
            </a:r>
            <a:endParaRPr lang="en-US" altLang="zh-CN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 终端用户可以配置家中的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设备，使其与一个或多个设备进行交互。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 配置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设备的方式即是设备绑定。绑定代表一种持久的连接关系，为一个端点与其他一个或多个端点提供安全的数据交互。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88812E-B693-C03A-62D8-9B792803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81" y="1397829"/>
            <a:ext cx="5712012" cy="4226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C4A4B2-1BD2-20AD-70DB-65D301C1DE5B}"/>
              </a:ext>
            </a:extLst>
          </p:cNvPr>
          <p:cNvSpPr/>
          <p:nvPr/>
        </p:nvSpPr>
        <p:spPr>
          <a:xfrm>
            <a:off x="11062447" y="5387788"/>
            <a:ext cx="824753" cy="600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71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4909F-FD1F-4FB6-A701-ED1826F9A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65" y="2085115"/>
            <a:ext cx="4332068" cy="36992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CN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 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Amazon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800" b="0" i="0" dirty="0" err="1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Goole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Apple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80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SAMSUNG</a:t>
            </a:r>
            <a:r>
              <a:rPr lang="zh-CN" altLang="en-US" sz="180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成立了一个工作组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lang="en" altLang="zh-CN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CHIP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”,</a:t>
            </a:r>
            <a:r>
              <a:rPr lang="en-US" altLang="zh-CN" sz="1800" b="0" i="0" dirty="0">
                <a:solidFill>
                  <a:srgbClr val="DBDBDB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CHIP 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就是 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Connected Home over IP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（基于 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 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的互联家居）的缩写，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后更名为“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”。</a:t>
            </a:r>
            <a:endParaRPr lang="en-US" altLang="zh-CN" sz="180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en" altLang="zh-CN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atter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是一个统一的智能家居互联标准，能够为家庭自动化项目提供安全可靠的无线连接。旨在提高不同厂商智能家居产品间的兼容性和互操作性。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52FB47-EFCD-8907-FA75-7C8E6F44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DC0BC7-131C-CD78-D709-19D1209D42DE}"/>
              </a:ext>
            </a:extLst>
          </p:cNvPr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7" name="标题 18">
            <a:extLst>
              <a:ext uri="{FF2B5EF4-FFF2-40B4-BE49-F238E27FC236}">
                <a16:creationId xmlns:a16="http://schemas.microsoft.com/office/drawing/2014/main" id="{4C33D96C-2982-3D31-19C1-3404AC1E1A96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技术由来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40ADFF-84DE-C1BE-3BBD-1F13A545550D}"/>
              </a:ext>
            </a:extLst>
          </p:cNvPr>
          <p:cNvSpPr txBox="1"/>
          <p:nvPr/>
        </p:nvSpPr>
        <p:spPr>
          <a:xfrm>
            <a:off x="6674069" y="2259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4351C1-8DB5-D8A8-FDD8-EBF9EBE02E35}"/>
              </a:ext>
            </a:extLst>
          </p:cNvPr>
          <p:cNvSpPr txBox="1"/>
          <p:nvPr/>
        </p:nvSpPr>
        <p:spPr>
          <a:xfrm>
            <a:off x="1377285" y="2136434"/>
            <a:ext cx="4584244" cy="376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u="none" strike="noStrike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在过去十年，没有一个协议标准能一统智能家居低功耗局域网，也没有一个协议标准能使得不同厂家的产品真正做到互联互通。纵观</a:t>
            </a:r>
            <a:r>
              <a:rPr lang="en-US" altLang="zh-CN" b="0" i="0" u="none" strike="noStrike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2010-2020</a:t>
            </a:r>
            <a:r>
              <a:rPr lang="zh-CN" altLang="en-US" b="0" i="0" u="none" strike="noStrike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十年，是国内短距离通信无线产品蓬勃发展的十年，也是低功耗嵌入式处理器巨变的十年，芯片技术的不断迭代进步和应用场景不断深化探索，为智能家居的物联提供了充足的准备。现在，需要一种新的标准和生态实现智能家居的无线连接。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9F4905-E0B3-CF51-B23B-0F3F35A11ACB}"/>
              </a:ext>
            </a:extLst>
          </p:cNvPr>
          <p:cNvSpPr txBox="1"/>
          <p:nvPr/>
        </p:nvSpPr>
        <p:spPr>
          <a:xfrm>
            <a:off x="3195263" y="163359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Before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816B5A-220F-502F-E715-2AE253BAD352}"/>
              </a:ext>
            </a:extLst>
          </p:cNvPr>
          <p:cNvSpPr txBox="1"/>
          <p:nvPr/>
        </p:nvSpPr>
        <p:spPr>
          <a:xfrm>
            <a:off x="8414536" y="164359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After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1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技术桥接设备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B54900-BA11-30DE-6D88-C9FAC9CF1A4F}"/>
              </a:ext>
            </a:extLst>
          </p:cNvPr>
          <p:cNvSpPr txBox="1"/>
          <p:nvPr/>
        </p:nvSpPr>
        <p:spPr>
          <a:xfrm>
            <a:off x="373187" y="1428234"/>
            <a:ext cx="3616107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桥接设备可以让非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设备加入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生态系统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即下图中的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Fabric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，允许用户无差别得控制自己的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和非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设备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在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生态系统中，非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设备可以作为“被桥接设备”节点，通过桥接设备完成其他协议（如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Zigbee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）和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协议之间的映射，从而与系统中的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设备进行通信。</a:t>
            </a:r>
            <a:endParaRPr lang="zh-CN" altLang="en-US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700CD2-3EDF-489B-49D7-7F00FAD8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989" y="1428234"/>
            <a:ext cx="7320835" cy="3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0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技术桥接设备数据模型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EF053D-74E7-35EA-4C7B-6CBF4EF63438}"/>
              </a:ext>
            </a:extLst>
          </p:cNvPr>
          <p:cNvSpPr txBox="1"/>
          <p:nvPr/>
        </p:nvSpPr>
        <p:spPr>
          <a:xfrm>
            <a:off x="265611" y="1442499"/>
            <a:ext cx="5552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右图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Matter-Zigbee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桥接设备可以让两个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Zigbee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灯泡加入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生态系统：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391A1C-3535-43B6-37D4-B1820EC3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908" y="1525741"/>
            <a:ext cx="4649966" cy="38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6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技术桥接设备数据模型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1C6513-E6FE-CF70-A8C7-46A62A8E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5402"/>
            <a:ext cx="5638053" cy="42906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EF053D-74E7-35EA-4C7B-6CBF4EF63438}"/>
              </a:ext>
            </a:extLst>
          </p:cNvPr>
          <p:cNvSpPr txBox="1"/>
          <p:nvPr/>
        </p:nvSpPr>
        <p:spPr>
          <a:xfrm>
            <a:off x="265611" y="1397675"/>
            <a:ext cx="5552483" cy="254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Endpoint 0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中的设备类型为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Bridge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PartsList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字段列出桥接设备的所有端点，每个端点代表一个非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Matter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设备。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每个端点上的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Descriptor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（描述符）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Cluster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可以提供有关特定被桥接设备的信息。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01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技术桥接设备数据模型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EF053D-74E7-35EA-4C7B-6CBF4EF63438}"/>
              </a:ext>
            </a:extLst>
          </p:cNvPr>
          <p:cNvSpPr txBox="1"/>
          <p:nvPr/>
        </p:nvSpPr>
        <p:spPr>
          <a:xfrm>
            <a:off x="265611" y="1397675"/>
            <a:ext cx="5552483" cy="254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       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Matter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桥接设备除了充当协议“翻译”外，还可以具有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Matter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原生功能：比如一个智能恒温器设备既可以作为桥接设备，完成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Zigbee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等协议与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Matter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生态的通信，也可以同时作为一个标准的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Matter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智能恒温器设备，通过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Matter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协议向暖通系统发送控制指令。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7FCF72-190B-8F1E-AB08-FBF395520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908" y="1397675"/>
            <a:ext cx="5179846" cy="451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8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6A8787-9F17-D0ED-34E6-881E611D0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F16FFA-FACB-0545-6350-EC9F5FDD734C}"/>
              </a:ext>
            </a:extLst>
          </p:cNvPr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13" name="标题 18">
            <a:extLst>
              <a:ext uri="{FF2B5EF4-FFF2-40B4-BE49-F238E27FC236}">
                <a16:creationId xmlns:a16="http://schemas.microsoft.com/office/drawing/2014/main" id="{20C73E64-2C16-68FF-9961-EABA18342E1E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技术网络拓扑图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54E357-AA29-F553-0A7F-37DB8884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58" y="1619875"/>
            <a:ext cx="8029744" cy="45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1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边界路由器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1ACDDA-BA00-BC72-089A-CE477161942D}"/>
              </a:ext>
            </a:extLst>
          </p:cNvPr>
          <p:cNvSpPr txBox="1"/>
          <p:nvPr/>
        </p:nvSpPr>
        <p:spPr>
          <a:xfrm>
            <a:off x="462835" y="1299881"/>
            <a:ext cx="5328365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以太网和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网络协议大家比较熟悉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协议则是新的概念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由谷歌 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Nest 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实验室主导开发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协议格上说是由独立的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工作组主导的，但 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Zigbee 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联盟（连接标准联盟）也在 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工作组官方合作伙伴之中。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简单来说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,Thread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是一套基于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IPv6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的低功耗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mesh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网络协议，常用于物联网产品。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协议是基于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IEEE 802.15.4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技术，因此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网络中的设备无法直接与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或以太网设备通信。为了使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设备与其他网络中的设备互联，我们需要在 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的拓扑结构中增加一个特殊设备：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边界路由器。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F5E74B-5424-D51A-FC10-507F2A887AC8}"/>
              </a:ext>
            </a:extLst>
          </p:cNvPr>
          <p:cNvSpPr txBox="1"/>
          <p:nvPr/>
        </p:nvSpPr>
        <p:spPr>
          <a:xfrm>
            <a:off x="6329082" y="1299881"/>
            <a:ext cx="5328365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由于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Zigbee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都是基于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802.15.4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，支持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Zigbee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的设备可被“升级”以支持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，从而更容易支持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。但是，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核心是基于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 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协议，对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SoC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的需求较高（需要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&gt;128KB RAM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&gt;1MB Flash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），这意味着资源有限的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Zigbee SoC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CC2530, JN5168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）将无法通过固件升级过渡到支持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，导致传统智能家居客户要么使用新芯片直接进行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开发，要么着手设计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Bridge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设备，作为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和原有设备沟通的桥梁。目前，亚马逊，谷歌和苹果等公司已经宣布，他们将在已经发货的智能音箱上支持基于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en-US" altLang="zh-CN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协议。</a:t>
            </a:r>
            <a:endParaRPr lang="zh-CN" altLang="en-US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652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技术边界路由器网络拓扑图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8C8A4A-018A-47FB-8783-CD3635A2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53" y="1629319"/>
            <a:ext cx="6705600" cy="31053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8A4953-EAD1-7FF1-4DCD-05E4F10FBE18}"/>
              </a:ext>
            </a:extLst>
          </p:cNvPr>
          <p:cNvSpPr txBox="1"/>
          <p:nvPr/>
        </p:nvSpPr>
        <p:spPr>
          <a:xfrm>
            <a:off x="472578" y="1629319"/>
            <a:ext cx="4485684" cy="293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它支持设备跨以太网、</a:t>
            </a:r>
            <a:r>
              <a:rPr lang="en-US" altLang="zh-CN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 </a:t>
            </a: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网络进行通信。例如，一个</a:t>
            </a:r>
            <a:r>
              <a:rPr lang="en-US" altLang="zh-CN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 Matter</a:t>
            </a: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开关可以控制一个</a:t>
            </a:r>
            <a:r>
              <a:rPr lang="en-US" altLang="zh-CN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 Matter</a:t>
            </a: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灯泡；同理，</a:t>
            </a:r>
            <a:r>
              <a:rPr lang="en-US" altLang="zh-CN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个</a:t>
            </a:r>
            <a:r>
              <a:rPr lang="en-US" altLang="zh-CN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 Matter</a:t>
            </a: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开关也可以控制一个</a:t>
            </a:r>
            <a:r>
              <a:rPr lang="en-US" altLang="zh-CN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 Matter </a:t>
            </a: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灯泡</a:t>
            </a:r>
            <a:r>
              <a:rPr lang="en-US" altLang="zh-CN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而且这些过程均无需借助手机 </a:t>
            </a:r>
            <a:r>
              <a:rPr lang="en-US" altLang="zh-CN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、云或其他特别操作。</a:t>
            </a:r>
            <a:endParaRPr lang="en-US" altLang="zh-CN" dirty="0">
              <a:solidFill>
                <a:srgbClr val="121212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zh-CN" altLang="en-US" dirty="0">
              <a:solidFill>
                <a:srgbClr val="121212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64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技术边界路由器网络拓扑图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43C874-DD76-70EA-775C-7FE43C3FED8A}"/>
              </a:ext>
            </a:extLst>
          </p:cNvPr>
          <p:cNvSpPr txBox="1"/>
          <p:nvPr/>
        </p:nvSpPr>
        <p:spPr>
          <a:xfrm>
            <a:off x="265611" y="1234932"/>
            <a:ext cx="11531942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en-US" altLang="zh-CN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边界路由器负责在 </a:t>
            </a:r>
            <a:r>
              <a:rPr lang="en-US" altLang="zh-CN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 </a:t>
            </a:r>
            <a:r>
              <a:rPr lang="zh-CN" altLang="en-US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 </a:t>
            </a:r>
            <a:r>
              <a:rPr lang="en-US" altLang="zh-CN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网络之间转发 </a:t>
            </a:r>
            <a:r>
              <a:rPr lang="en-US" altLang="zh-CN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 </a:t>
            </a:r>
            <a:r>
              <a:rPr lang="zh-CN" altLang="en-US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帧。与网关</a:t>
            </a:r>
            <a:r>
              <a:rPr lang="en-US" altLang="zh-CN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桥接设备不同的是，</a:t>
            </a:r>
            <a:r>
              <a:rPr lang="en-US" altLang="zh-CN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 </a:t>
            </a:r>
            <a:r>
              <a:rPr lang="zh-CN" altLang="en-US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边界路由器仅需专注于处理 </a:t>
            </a:r>
            <a:r>
              <a:rPr lang="en-US" altLang="zh-CN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 </a:t>
            </a:r>
            <a:r>
              <a:rPr lang="zh-CN" altLang="en-US" b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层的通信，而无需考虑应用层的数据内容，或处理应用层交互。</a:t>
            </a:r>
          </a:p>
        </p:txBody>
      </p:sp>
    </p:spTree>
    <p:extLst>
      <p:ext uri="{BB962C8B-B14F-4D97-AF65-F5344CB8AC3E}">
        <p14:creationId xmlns:p14="http://schemas.microsoft.com/office/powerpoint/2010/main" val="351329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技术通讯链路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13A33-AFCC-D83E-2991-7EB5D057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969" y="2672347"/>
            <a:ext cx="7772400" cy="2604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7B149D-9679-A61D-ED4F-EBA819983348}"/>
              </a:ext>
            </a:extLst>
          </p:cNvPr>
          <p:cNvSpPr txBox="1"/>
          <p:nvPr/>
        </p:nvSpPr>
        <p:spPr>
          <a:xfrm>
            <a:off x="265611" y="1317148"/>
            <a:ext cx="6189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控制设备连接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Wi-Fi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路由器网络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05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技术通讯链路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B149D-9679-A61D-ED4F-EBA819983348}"/>
              </a:ext>
            </a:extLst>
          </p:cNvPr>
          <p:cNvSpPr txBox="1"/>
          <p:nvPr/>
        </p:nvSpPr>
        <p:spPr>
          <a:xfrm>
            <a:off x="265611" y="1317148"/>
            <a:ext cx="6189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控制设备通过蓝牙配置设备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95518C-4313-3779-6F2A-26EEB2C1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82516"/>
            <a:ext cx="7772400" cy="25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4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567802" y="569782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测高仪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D138B8D-0F1E-8120-06A0-4DA54464A939}"/>
              </a:ext>
            </a:extLst>
          </p:cNvPr>
          <p:cNvSpPr txBox="1">
            <a:spLocks/>
          </p:cNvSpPr>
          <p:nvPr/>
        </p:nvSpPr>
        <p:spPr>
          <a:xfrm>
            <a:off x="991672" y="1527790"/>
            <a:ext cx="10299627" cy="1901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Amazon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800" b="0" i="0" dirty="0" err="1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Goole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Apple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80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SAMSUNG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等公司均已宣布支持 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。国内的涂鸦，华为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……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意味着我们日常生活中常见的智能设备控制终端（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iOS/Android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客户端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、智能音箱、家庭中控、多模网关等）均将陆续支持 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协议。用户不需要指定的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设备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App,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就可直接控制支持</a:t>
            </a:r>
            <a:r>
              <a:rPr lang="en-US" altLang="zh-CN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18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协议的设备。</a:t>
            </a: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F0736D-7593-79E2-5622-A1CB40989D9A}"/>
              </a:ext>
            </a:extLst>
          </p:cNvPr>
          <p:cNvSpPr txBox="1"/>
          <p:nvPr/>
        </p:nvSpPr>
        <p:spPr>
          <a:xfrm>
            <a:off x="5511902" y="108910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Now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技术由来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8F5135-149D-0BDF-4E35-5B6B52903905}"/>
              </a:ext>
            </a:extLst>
          </p:cNvPr>
          <p:cNvSpPr txBox="1"/>
          <p:nvPr/>
        </p:nvSpPr>
        <p:spPr>
          <a:xfrm>
            <a:off x="991672" y="4014568"/>
            <a:ext cx="10453739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建立在一个共同的信念之上，即智能家居设备应该是安全、可靠和无缝使用的。通过建立在互联网协议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(IP)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之上，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将支持智能家居设备、移动应用程序和云服务之间的通信，并为设备认证定义一组特定的基于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IP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的网络技术。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正在更多智能产品之间创建更多连接，简化制造商的开发并增加智能产品之间的兼容性。</a:t>
            </a:r>
            <a:r>
              <a:rPr lang="zh-CN" altLang="en-US" b="1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拆除智能家居互操作「围墙」，打通壁垒。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也就是支持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的设备可以加入到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或蓝牙等组建的网络中。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B14753-B649-743C-448D-AE4D25B1C159}"/>
              </a:ext>
            </a:extLst>
          </p:cNvPr>
          <p:cNvSpPr txBox="1"/>
          <p:nvPr/>
        </p:nvSpPr>
        <p:spPr>
          <a:xfrm>
            <a:off x="5448066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信念</a:t>
            </a:r>
          </a:p>
        </p:txBody>
      </p:sp>
    </p:spTree>
    <p:extLst>
      <p:ext uri="{BB962C8B-B14F-4D97-AF65-F5344CB8AC3E}">
        <p14:creationId xmlns:p14="http://schemas.microsoft.com/office/powerpoint/2010/main" val="1821674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技术通讯链路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B149D-9679-A61D-ED4F-EBA819983348}"/>
              </a:ext>
            </a:extLst>
          </p:cNvPr>
          <p:cNvSpPr txBox="1"/>
          <p:nvPr/>
        </p:nvSpPr>
        <p:spPr>
          <a:xfrm>
            <a:off x="265611" y="1317148"/>
            <a:ext cx="6189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设备加入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Wi-Fi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路由器网络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41B25B-169A-B4A5-DE5F-0BFC52CD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92" y="2675221"/>
            <a:ext cx="7772400" cy="261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44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技术通讯链路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B149D-9679-A61D-ED4F-EBA819983348}"/>
              </a:ext>
            </a:extLst>
          </p:cNvPr>
          <p:cNvSpPr txBox="1"/>
          <p:nvPr/>
        </p:nvSpPr>
        <p:spPr>
          <a:xfrm>
            <a:off x="265610" y="1317148"/>
            <a:ext cx="8936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Matter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协议的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Wi-Fi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设备入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Wi-Fi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路由器网络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下文指的边界路由器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5DA2FA-85FF-31F6-67E5-F36A3549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341546"/>
            <a:ext cx="7543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技术通讯链路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B149D-9679-A61D-ED4F-EBA819983348}"/>
              </a:ext>
            </a:extLst>
          </p:cNvPr>
          <p:cNvSpPr txBox="1"/>
          <p:nvPr/>
        </p:nvSpPr>
        <p:spPr>
          <a:xfrm>
            <a:off x="265611" y="1317148"/>
            <a:ext cx="6189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5. Thread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设备通过边界路由器加入网络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51F38C-4D4D-E2D8-7FA0-1C5EC90F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17168"/>
            <a:ext cx="7772400" cy="312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13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技术通讯链路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B149D-9679-A61D-ED4F-EBA819983348}"/>
              </a:ext>
            </a:extLst>
          </p:cNvPr>
          <p:cNvSpPr txBox="1"/>
          <p:nvPr/>
        </p:nvSpPr>
        <p:spPr>
          <a:xfrm>
            <a:off x="265610" y="1317148"/>
            <a:ext cx="681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控制设备和网桥设备能为原有设备和其他协议设备提供连接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C0E605-38BD-3566-E551-34F88090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02" y="2483652"/>
            <a:ext cx="7772400" cy="31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技术通讯链路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7B149D-9679-A61D-ED4F-EBA819983348}"/>
              </a:ext>
            </a:extLst>
          </p:cNvPr>
          <p:cNvSpPr txBox="1"/>
          <p:nvPr/>
        </p:nvSpPr>
        <p:spPr>
          <a:xfrm>
            <a:off x="265610" y="1317148"/>
            <a:ext cx="681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7.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所有基于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的设备仍可接入原设 备厂商的云服务器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C0E605-38BD-3566-E551-34F88090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02" y="2483652"/>
            <a:ext cx="7772400" cy="31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28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技术通讯链路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55C8F2-EC29-707E-6D98-7DA92CEF4B59}"/>
              </a:ext>
            </a:extLst>
          </p:cNvPr>
          <p:cNvSpPr txBox="1"/>
          <p:nvPr/>
        </p:nvSpPr>
        <p:spPr>
          <a:xfrm>
            <a:off x="380197" y="1460708"/>
            <a:ext cx="10939111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结合组网流程，当下仅支持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Wi-Fi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协议，其中配网过程通过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BLE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进行配网，统一了配网方式，最终到终端用户时。终端用户只要拿起手机打开蓝牙，扫描设备即可轻松加入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网络。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协议对于现有设备来说，改动最大的主要是网关，终端设备改动较小。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64EE39-F271-F987-8883-A707AA6E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988" y="3052982"/>
            <a:ext cx="5590886" cy="33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82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</a:t>
            </a:r>
            <a:r>
              <a:rPr lang="zh-CN" altLang="en-US" sz="2400" b="1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配网交互过程</a:t>
            </a:r>
            <a:endParaRPr lang="zh-CN" altLang="en-US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2E53DA-1E35-1719-2498-7E362C27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" y="1219259"/>
            <a:ext cx="5892242" cy="24046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9FDD0-2A0F-C0EC-C72D-04E9B7F07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6468"/>
            <a:ext cx="5892243" cy="24302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8060E5-A152-E122-0F99-AAE9D1CFD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74" y="4275976"/>
            <a:ext cx="5892242" cy="217127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F94FFEF-3211-0122-5D2D-54E22A0F72FF}"/>
              </a:ext>
            </a:extLst>
          </p:cNvPr>
          <p:cNvSpPr txBox="1"/>
          <p:nvPr/>
        </p:nvSpPr>
        <p:spPr>
          <a:xfrm>
            <a:off x="6185880" y="4174203"/>
            <a:ext cx="57102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/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待入网设备（带二维码），配网工具进入配网软件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扫二维码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建立连接，建立安全连接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认证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将管理员根用户列表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ACL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；配置网络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发送路由器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Wi-Fi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SSID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与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Password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设备的</a:t>
            </a:r>
            <a:r>
              <a:rPr lang="en-US" altLang="zh-CN" i="0" dirty="0" err="1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PANid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与密钥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),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加入网络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,CASE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协商密钥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完成入网。</a:t>
            </a:r>
            <a:endParaRPr lang="en-US" altLang="zh-CN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algn="just"/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algn="just"/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https://</a:t>
            </a:r>
            <a:r>
              <a:rPr lang="en-US" altLang="zh-CN" i="0" dirty="0" err="1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blog.csdn.net</a:t>
            </a:r>
            <a:r>
              <a:rPr lang="en-US" altLang="zh-CN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/qq_42860989/article/details/122712850</a:t>
            </a:r>
            <a:endParaRPr lang="zh-CN" altLang="en-US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8010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4C0DA-A024-484C-AC48-F82B6A6FB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1180166"/>
            <a:ext cx="612457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认证计划 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目标在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2022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年开放产品认证计划 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测试工具和环境 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成员可以免费获取。测试工具在设计开发时就注重自动 化和测试方便，可以轻松融入内测流程。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测试活动 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测试活动从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2021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月开始。积极参与的成员包括几十家设备厂商、芯片厂商和平台。参与测试的产品将首批获得认证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4.Matter1.0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正式发布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美国西部时间</a:t>
            </a:r>
            <a:r>
              <a:rPr lang="en-US" altLang="zh-CN" sz="180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10</a:t>
            </a:r>
            <a:r>
              <a:rPr lang="zh-CN" altLang="en-US" sz="180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r>
              <a:rPr lang="en-US" altLang="zh-CN" sz="180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80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日，也就是国庆期间，</a:t>
            </a:r>
            <a:r>
              <a:rPr lang="en-US" altLang="zh-CN" sz="180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CSA</a:t>
            </a:r>
            <a:r>
              <a:rPr lang="zh-CN" altLang="en-US" sz="180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连接标准联盟及其成员正式发布</a:t>
            </a:r>
            <a:r>
              <a:rPr lang="en-US" altLang="zh-CN" sz="180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1.0</a:t>
            </a:r>
            <a:r>
              <a:rPr lang="zh-CN" altLang="en-US" sz="180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标准，认证程序同时开放。</a:t>
            </a: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F9B69-A0E9-44B9-BA9E-B0941F9A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087" y="1690688"/>
            <a:ext cx="3438525" cy="3695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6FA534-AA4A-C2BD-A370-471615D7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084AAB-6FA0-35C8-1948-CF757ED952D5}"/>
              </a:ext>
            </a:extLst>
          </p:cNvPr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7" name="标题 18">
            <a:extLst>
              <a:ext uri="{FF2B5EF4-FFF2-40B4-BE49-F238E27FC236}">
                <a16:creationId xmlns:a16="http://schemas.microsoft.com/office/drawing/2014/main" id="{9B04940C-9F5C-0AC4-509A-7FDFC1FCB161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技术认证与测试</a:t>
            </a:r>
          </a:p>
        </p:txBody>
      </p:sp>
    </p:spTree>
    <p:extLst>
      <p:ext uri="{BB962C8B-B14F-4D97-AF65-F5344CB8AC3E}">
        <p14:creationId xmlns:p14="http://schemas.microsoft.com/office/powerpoint/2010/main" val="892095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技术官方</a:t>
            </a:r>
            <a:r>
              <a:rPr lang="en-US" altLang="zh-CN" sz="2400" b="0" i="0" dirty="0" err="1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github</a:t>
            </a:r>
            <a:r>
              <a:rPr lang="zh-CN" altLang="en-US" sz="24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仓库</a:t>
            </a:r>
            <a:r>
              <a:rPr lang="en-US" altLang="zh-CN" sz="24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sz="24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相关</a:t>
            </a:r>
            <a:endParaRPr lang="zh-CN" altLang="en-US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89CE20-A65A-8930-0D28-13BD587D68BC}"/>
              </a:ext>
            </a:extLst>
          </p:cNvPr>
          <p:cNvSpPr txBox="1"/>
          <p:nvPr/>
        </p:nvSpPr>
        <p:spPr>
          <a:xfrm>
            <a:off x="265611" y="1105439"/>
            <a:ext cx="1052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/project-chip/</a:t>
            </a:r>
            <a:r>
              <a:rPr lang="en-US" altLang="zh-CN" dirty="0" err="1"/>
              <a:t>connectedhomeip</a:t>
            </a:r>
            <a:r>
              <a:rPr lang="en-US" altLang="zh-CN" dirty="0"/>
              <a:t>/tree/</a:t>
            </a:r>
            <a:r>
              <a:rPr lang="en-US" altLang="zh-CN" dirty="0" err="1"/>
              <a:t>sve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2BBFDD-9DB3-7193-9B1D-F71E5C0B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08" y="1533670"/>
            <a:ext cx="7772400" cy="51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21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技术官方</a:t>
            </a:r>
            <a:r>
              <a:rPr lang="en-US" altLang="zh-CN" sz="2400" b="0" i="0" dirty="0" err="1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github</a:t>
            </a:r>
            <a:r>
              <a:rPr lang="zh-CN" altLang="en-US" sz="24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仓库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iOS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Demo</a:t>
            </a:r>
            <a:endParaRPr lang="zh-CN" altLang="en-US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89CE20-A65A-8930-0D28-13BD587D68BC}"/>
              </a:ext>
            </a:extLst>
          </p:cNvPr>
          <p:cNvSpPr txBox="1"/>
          <p:nvPr/>
        </p:nvSpPr>
        <p:spPr>
          <a:xfrm>
            <a:off x="265611" y="1105439"/>
            <a:ext cx="1052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/project-chip/</a:t>
            </a:r>
            <a:r>
              <a:rPr lang="en-US" altLang="zh-CN" dirty="0" err="1"/>
              <a:t>connectedhomeip</a:t>
            </a:r>
            <a:r>
              <a:rPr lang="en-US" altLang="zh-CN" dirty="0"/>
              <a:t>/tree/</a:t>
            </a:r>
            <a:r>
              <a:rPr lang="en-US" altLang="zh-CN" dirty="0" err="1"/>
              <a:t>sve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</a:t>
            </a:r>
            <a:r>
              <a:rPr lang="en-US" altLang="zh-CN" dirty="0" err="1"/>
              <a:t>darwin</a:t>
            </a:r>
            <a:r>
              <a:rPr lang="en-US" altLang="zh-CN" dirty="0"/>
              <a:t>/Framework/CHIP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5E3AD3-4C05-B801-75E8-8F9BCECF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11" y="1533670"/>
            <a:ext cx="7772400" cy="52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8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A3A4CB-D98E-ED3F-D535-DD1C9A5A8328}"/>
              </a:ext>
            </a:extLst>
          </p:cNvPr>
          <p:cNvSpPr txBox="1"/>
          <p:nvPr/>
        </p:nvSpPr>
        <p:spPr>
          <a:xfrm>
            <a:off x="1417830" y="1387011"/>
            <a:ext cx="3030877" cy="4043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070C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安全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定义了由多家行业领先公司共同发起、开发、验证的安全机制。意味着通过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认证的设备具有卓越的安全性能。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可以帮助智能设备实现无缝集成，推动智能家居系统的普及，为物联网领域的长期发展带来更多可能性。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D762FD-1C6C-2C0E-84AF-5342DD9D5B95}"/>
              </a:ext>
            </a:extLst>
          </p:cNvPr>
          <p:cNvSpPr txBox="1"/>
          <p:nvPr/>
        </p:nvSpPr>
        <p:spPr>
          <a:xfrm>
            <a:off x="4521606" y="1387011"/>
            <a:ext cx="30308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070C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硬件厂商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在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的支持下，硬件厂商不再需要同时维护多个生态系统或通过多种认证，从而大幅降低时间和人力成本。可以让您的客户享受到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优势，而且可以在智能设备的研发与生产过程中降本增效。</a:t>
            </a:r>
          </a:p>
          <a:p>
            <a:br>
              <a:rPr lang="zh-CN" altLang="en-US" dirty="0"/>
            </a:br>
            <a:endParaRPr lang="zh-CN" altLang="en-US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AF7A6A-86A7-A8ED-B374-99CDE54C679B}"/>
              </a:ext>
            </a:extLst>
          </p:cNvPr>
          <p:cNvSpPr txBox="1"/>
          <p:nvPr/>
        </p:nvSpPr>
        <p:spPr>
          <a:xfrm>
            <a:off x="7698819" y="1387011"/>
            <a:ext cx="3030877" cy="4874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协作开源</a:t>
            </a:r>
            <a:endParaRPr lang="zh-CN" altLang="en-US" b="1" i="0" dirty="0">
              <a:solidFill>
                <a:srgbClr val="0070C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是一套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开放的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规范，由多家公司合作推出，极大加速了设备的评估和开发流程。</a:t>
            </a:r>
            <a:r>
              <a:rPr lang="en-US" altLang="zh-CN" sz="1800" u="sng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u="sng" dirty="0" err="1">
                <a:latin typeface="宋体" panose="02010600030101010101" pitchFamily="2" charset="-122"/>
                <a:ea typeface="宋体" panose="02010600030101010101" pitchFamily="2" charset="-122"/>
              </a:rPr>
              <a:t>github.com</a:t>
            </a:r>
            <a:r>
              <a:rPr lang="en-US" altLang="zh-CN" sz="1800" u="sng" dirty="0">
                <a:latin typeface="宋体" panose="02010600030101010101" pitchFamily="2" charset="-122"/>
                <a:ea typeface="宋体" panose="02010600030101010101" pitchFamily="2" charset="-122"/>
              </a:rPr>
              <a:t>/project-chip/</a:t>
            </a:r>
            <a:r>
              <a:rPr lang="en-US" altLang="zh-CN" sz="1800" u="sng" dirty="0" err="1">
                <a:latin typeface="宋体" panose="02010600030101010101" pitchFamily="2" charset="-122"/>
                <a:ea typeface="宋体" panose="02010600030101010101" pitchFamily="2" charset="-122"/>
              </a:rPr>
              <a:t>connectedhomeip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仓库获取相关材料。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规范支持的设备类型、属性、命令越来越丰富，而且还支持自定义属性。用户能够基于 </a:t>
            </a:r>
            <a:r>
              <a:rPr lang="en-US" altLang="zh-CN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实现丰富的功能。</a:t>
            </a:r>
          </a:p>
        </p:txBody>
      </p:sp>
    </p:spTree>
    <p:extLst>
      <p:ext uri="{BB962C8B-B14F-4D97-AF65-F5344CB8AC3E}">
        <p14:creationId xmlns:p14="http://schemas.microsoft.com/office/powerpoint/2010/main" val="3056332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技术官方</a:t>
            </a:r>
            <a:r>
              <a:rPr lang="en-US" altLang="zh-CN" sz="2400" b="0" i="0" dirty="0" err="1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github</a:t>
            </a:r>
            <a:r>
              <a:rPr lang="zh-CN" altLang="en-US" sz="24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仓库各个芯片原厂库</a:t>
            </a:r>
            <a:endParaRPr lang="zh-CN" altLang="en-US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89CE20-A65A-8930-0D28-13BD587D68BC}"/>
              </a:ext>
            </a:extLst>
          </p:cNvPr>
          <p:cNvSpPr txBox="1"/>
          <p:nvPr/>
        </p:nvSpPr>
        <p:spPr>
          <a:xfrm>
            <a:off x="265611" y="1105439"/>
            <a:ext cx="1052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https://github.com/project-chip/connectedhomeip/tree/master/examples/lighting-app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56B862B-94ED-7A94-00E9-A97001F0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92" y="1547840"/>
            <a:ext cx="7251616" cy="51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42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技术芯片原厂方案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B3462E-13C1-2F43-007D-D1368D2C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0" y="1560636"/>
            <a:ext cx="5481475" cy="37367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0A7EDC-2D44-E140-5735-432502E7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509" y="1591906"/>
            <a:ext cx="4688431" cy="297888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7EC807-5B94-2B76-EF32-0C4A3574F042}"/>
              </a:ext>
            </a:extLst>
          </p:cNvPr>
          <p:cNvSpPr txBox="1"/>
          <p:nvPr/>
        </p:nvSpPr>
        <p:spPr>
          <a:xfrm>
            <a:off x="3236259" y="5450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乐鑫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73F8E0-1EEC-DF89-7217-27AC55391239}"/>
              </a:ext>
            </a:extLst>
          </p:cNvPr>
          <p:cNvSpPr txBox="1"/>
          <p:nvPr/>
        </p:nvSpPr>
        <p:spPr>
          <a:xfrm>
            <a:off x="9242612" y="5540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博流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7D178C-36AB-71EB-8DF8-0413D532143E}"/>
              </a:ext>
            </a:extLst>
          </p:cNvPr>
          <p:cNvSpPr txBox="1"/>
          <p:nvPr/>
        </p:nvSpPr>
        <p:spPr>
          <a:xfrm>
            <a:off x="923365" y="6302188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英飞凌、芯科、</a:t>
            </a:r>
            <a:r>
              <a:rPr kumimoji="1" lang="en-US" altLang="zh-CN" dirty="0"/>
              <a:t>Nordic……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024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技术乐鑫芯片原厂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54B2E4-135C-7EEF-428B-07DEFE2BE6B6}"/>
              </a:ext>
            </a:extLst>
          </p:cNvPr>
          <p:cNvSpPr txBox="1"/>
          <p:nvPr/>
        </p:nvSpPr>
        <p:spPr>
          <a:xfrm>
            <a:off x="391117" y="1961636"/>
            <a:ext cx="5382154" cy="2104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开源的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SDK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是由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CSA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成员公司与社区共同对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协议进行的开发实现，不仅提供了设备实现，还包含安卓和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iOS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控制器的实现。该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SDK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能够提供对乐鑫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ESP32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全系芯片的支持。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19A5B7-64EC-7E71-233E-669647BA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235" y="1900991"/>
            <a:ext cx="5458610" cy="30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53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技术乐鑫芯片原厂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54B2E4-135C-7EEF-428B-07DEFE2BE6B6}"/>
              </a:ext>
            </a:extLst>
          </p:cNvPr>
          <p:cNvSpPr txBox="1"/>
          <p:nvPr/>
        </p:nvSpPr>
        <p:spPr>
          <a:xfrm>
            <a:off x="391117" y="1961636"/>
            <a:ext cx="5382154" cy="212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乐鑫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SDK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基于官方开源的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SDK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开发，包含简单易用的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API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和所需的量产工具，支持用户基于乐鑫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SoC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构建与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兼容的设备。该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SDK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还定义了定期发布与支持策略，以有效维护现场部署的设备。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DDC00B6-D9AA-A391-E0BD-3E868453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97" y="1893420"/>
            <a:ext cx="5703363" cy="320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4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技术乐鑫芯片</a:t>
            </a: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Demo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54B2E4-135C-7EEF-428B-07DEFE2BE6B6}"/>
              </a:ext>
            </a:extLst>
          </p:cNvPr>
          <p:cNvSpPr txBox="1"/>
          <p:nvPr/>
        </p:nvSpPr>
        <p:spPr>
          <a:xfrm>
            <a:off x="391117" y="1961636"/>
            <a:ext cx="5382154" cy="2538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        视频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demo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演示了乐鑫的全功能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Matter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解决方案，包含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Wi-Fi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终端设备、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Thread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终端设备、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Thread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边界路由器，以及为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Zigbee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设备提供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Matter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连接的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Matter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Neue-Light" panose="02000503000000020004" pitchFamily="2" charset="0"/>
              </a:rPr>
              <a:t>网桥。视频还演示了局域网中设备间的自动化通信，无论采用何种连接技术，都无需依赖互联网连接。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" name="matter-zh" descr="matter-zh">
            <a:hlinkClick r:id="" action="ppaction://media"/>
            <a:extLst>
              <a:ext uri="{FF2B5EF4-FFF2-40B4-BE49-F238E27FC236}">
                <a16:creationId xmlns:a16="http://schemas.microsoft.com/office/drawing/2014/main" id="{ED60E0E3-10DD-5D77-40A1-C740ACD294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8338" y="2068465"/>
            <a:ext cx="5964768" cy="33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8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技术涂鸦</a:t>
            </a: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Demo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展示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CCE28A-A771-5EB5-AD71-4841F70411BC}"/>
              </a:ext>
            </a:extLst>
          </p:cNvPr>
          <p:cNvSpPr txBox="1"/>
          <p:nvPr/>
        </p:nvSpPr>
        <p:spPr>
          <a:xfrm>
            <a:off x="265611" y="159571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视频号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492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</a:t>
            </a: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C-life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E785AD-FA4A-46ED-9DBF-91F3BC1E07F9}"/>
              </a:ext>
            </a:extLst>
          </p:cNvPr>
          <p:cNvSpPr txBox="1"/>
          <p:nvPr/>
        </p:nvSpPr>
        <p:spPr>
          <a:xfrm>
            <a:off x="385482" y="1443318"/>
            <a:ext cx="577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阶段一</a:t>
            </a:r>
            <a:r>
              <a:rPr kumimoji="1" lang="en-US" altLang="zh-CN" dirty="0"/>
              <a:t>:</a:t>
            </a:r>
            <a:r>
              <a:rPr kumimoji="1" lang="zh-CN" altLang="en-US" dirty="0"/>
              <a:t>单品</a:t>
            </a:r>
            <a:r>
              <a:rPr kumimoji="1" lang="en-US" altLang="zh-CN" dirty="0"/>
              <a:t>,</a:t>
            </a:r>
            <a:r>
              <a:rPr kumimoji="1" lang="zh-CN" altLang="en-US" dirty="0"/>
              <a:t>例如</a:t>
            </a:r>
            <a:r>
              <a:rPr kumimoji="1" lang="en-US" altLang="zh-CN" dirty="0"/>
              <a:t>:Wi-Fi</a:t>
            </a:r>
            <a:r>
              <a:rPr kumimoji="1" lang="zh-CN" altLang="en-US" dirty="0"/>
              <a:t>通讯类型</a:t>
            </a:r>
            <a:r>
              <a:rPr kumimoji="1" lang="en-US" altLang="zh-CN" dirty="0"/>
              <a:t>,</a:t>
            </a:r>
            <a:r>
              <a:rPr kumimoji="1" lang="zh-CN" altLang="en-US" dirty="0"/>
              <a:t>以灯具作为硬件载体。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14D239-0ACE-EB61-4935-4E7A3B5C2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633" y="1933388"/>
            <a:ext cx="3746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91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</a:t>
            </a: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C-life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E785AD-FA4A-46ED-9DBF-91F3BC1E07F9}"/>
              </a:ext>
            </a:extLst>
          </p:cNvPr>
          <p:cNvSpPr txBox="1"/>
          <p:nvPr/>
        </p:nvSpPr>
        <p:spPr>
          <a:xfrm>
            <a:off x="385482" y="1443318"/>
            <a:ext cx="1141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阶段二</a:t>
            </a:r>
            <a:r>
              <a:rPr kumimoji="1" lang="en-US" altLang="zh-CN" dirty="0"/>
              <a:t>:C-life</a:t>
            </a:r>
            <a:r>
              <a:rPr kumimoji="1" lang="zh-CN" altLang="en-US" dirty="0"/>
              <a:t>边缘路由器作为硬件载体，作为桥接设备，桥接支持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802.15.4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协议非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标准设备，例如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zigbee3.0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协议设备。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240FDE-92ED-5BF6-3855-A032D89D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48" y="2064728"/>
            <a:ext cx="7320835" cy="3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20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</a:t>
            </a: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C-life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E785AD-FA4A-46ED-9DBF-91F3BC1E07F9}"/>
              </a:ext>
            </a:extLst>
          </p:cNvPr>
          <p:cNvSpPr txBox="1"/>
          <p:nvPr/>
        </p:nvSpPr>
        <p:spPr>
          <a:xfrm>
            <a:off x="385482" y="1443318"/>
            <a:ext cx="1141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阶段三</a:t>
            </a:r>
            <a:r>
              <a:rPr kumimoji="1" lang="en-US" altLang="zh-CN" dirty="0"/>
              <a:t>:C-life</a:t>
            </a:r>
            <a:r>
              <a:rPr kumimoji="1" lang="zh-CN" altLang="en-US" dirty="0"/>
              <a:t>边缘路由器作为硬件载体，作为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边界路由器，支持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协议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设备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763BBD-6100-8539-E2CA-887DF341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13" y="2314615"/>
            <a:ext cx="6705600" cy="31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6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567802" y="569782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测高仪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697A4-A9D1-84CE-ED66-23BF812B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0" y="1480933"/>
            <a:ext cx="2467218" cy="4386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CDFD80-B72E-234A-C5B1-99749398F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89" y="1480933"/>
            <a:ext cx="2467218" cy="43861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69D074-4B9F-EB22-21DE-81F6C56ADE18}"/>
              </a:ext>
            </a:extLst>
          </p:cNvPr>
          <p:cNvSpPr txBox="1"/>
          <p:nvPr/>
        </p:nvSpPr>
        <p:spPr>
          <a:xfrm>
            <a:off x="2281079" y="990902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业内使用的芯科的</a:t>
            </a:r>
            <a:r>
              <a:rPr kumimoji="1" lang="en-US" altLang="zh-CN" dirty="0"/>
              <a:t>matter</a:t>
            </a:r>
            <a:r>
              <a:rPr kumimoji="1" lang="zh-CN" altLang="en-US" dirty="0"/>
              <a:t>开发板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E69037-6989-B0AE-1E20-A3EDFDCA7D19}"/>
              </a:ext>
            </a:extLst>
          </p:cNvPr>
          <p:cNvSpPr txBox="1"/>
          <p:nvPr/>
        </p:nvSpPr>
        <p:spPr>
          <a:xfrm>
            <a:off x="8282746" y="1004651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clife</a:t>
            </a:r>
            <a:r>
              <a:rPr kumimoji="1" lang="zh-CN" altLang="en-US" dirty="0"/>
              <a:t>申请的芯科</a:t>
            </a:r>
            <a:r>
              <a:rPr kumimoji="1" lang="en-US" altLang="zh-CN" dirty="0"/>
              <a:t>matter</a:t>
            </a:r>
            <a:r>
              <a:rPr kumimoji="1" lang="zh-CN" altLang="en-US" dirty="0"/>
              <a:t>开发板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C56F7CA-44DB-23B5-41B8-530910FA3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774" y="1480932"/>
            <a:ext cx="2024032" cy="4386165"/>
          </a:xfrm>
          <a:prstGeom prst="rect">
            <a:avLst/>
          </a:prstGeom>
        </p:spPr>
      </p:pic>
      <p:sp>
        <p:nvSpPr>
          <p:cNvPr id="17" name="标题 18">
            <a:extLst>
              <a:ext uri="{FF2B5EF4-FFF2-40B4-BE49-F238E27FC236}">
                <a16:creationId xmlns:a16="http://schemas.microsoft.com/office/drawing/2014/main" id="{7FDB2ACB-D798-1A6D-24C1-DAB2B74655E0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技术业内使用的芯科开发板</a:t>
            </a:r>
          </a:p>
        </p:txBody>
      </p:sp>
    </p:spTree>
    <p:extLst>
      <p:ext uri="{BB962C8B-B14F-4D97-AF65-F5344CB8AC3E}">
        <p14:creationId xmlns:p14="http://schemas.microsoft.com/office/powerpoint/2010/main" val="3870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A3A4CB-D98E-ED3F-D535-DD1C9A5A8328}"/>
              </a:ext>
            </a:extLst>
          </p:cNvPr>
          <p:cNvSpPr txBox="1"/>
          <p:nvPr/>
        </p:nvSpPr>
        <p:spPr>
          <a:xfrm>
            <a:off x="1417830" y="1387011"/>
            <a:ext cx="3030877" cy="3230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070C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端对端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端对端通讯及本地局域网操控，保证了强大的隐私和安全性。用户数据，只会被存储在设备中，并在设备之间端对端通信。同时，支持蓝牙、扫码、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NFC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等多种配对方式，体验效果佳。</a:t>
            </a:r>
            <a:endParaRPr lang="zh-CN" altLang="en-US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D762FD-1C6C-2C0E-84AF-5342DD9D5B95}"/>
              </a:ext>
            </a:extLst>
          </p:cNvPr>
          <p:cNvSpPr txBox="1"/>
          <p:nvPr/>
        </p:nvSpPr>
        <p:spPr>
          <a:xfrm>
            <a:off x="4521606" y="1387011"/>
            <a:ext cx="303087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070C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认证与命令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一套标准认证机制和设备操作命令，以确保不同设备之间的稳定操作</a:t>
            </a:r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  <a:p>
            <a:br>
              <a:rPr lang="zh-CN" altLang="en-US" dirty="0"/>
            </a:br>
            <a:endParaRPr lang="zh-CN" altLang="en-US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AF7A6A-86A7-A8ED-B374-99CDE54C679B}"/>
              </a:ext>
            </a:extLst>
          </p:cNvPr>
          <p:cNvSpPr txBox="1"/>
          <p:nvPr/>
        </p:nvSpPr>
        <p:spPr>
          <a:xfrm>
            <a:off x="7698819" y="1387011"/>
            <a:ext cx="3030877" cy="281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统一设备属性模型</a:t>
            </a:r>
            <a:endParaRPr lang="zh-CN" altLang="en-US" b="1" i="0" dirty="0">
              <a:solidFill>
                <a:srgbClr val="0070C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一套设备属性模型，已经过市场成功验证，可以很好地满足设备的能力属性。同时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Zigbee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开发者多，且可快速开发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应用，开发成本低。</a:t>
            </a:r>
            <a:endParaRPr lang="zh-CN" altLang="en-US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76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567802" y="569782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测高仪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A6F379-0BA5-2C8A-4805-16488DBC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18" y="2263074"/>
            <a:ext cx="4267946" cy="26490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599A6D-3CCC-2B3E-980F-E9F3676B8C47}"/>
              </a:ext>
            </a:extLst>
          </p:cNvPr>
          <p:cNvSpPr txBox="1"/>
          <p:nvPr/>
        </p:nvSpPr>
        <p:spPr>
          <a:xfrm>
            <a:off x="8166847" y="491214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博流智能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BL6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系列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4D386A2-B15C-3D36-E0D9-4D754D10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412" y="1273086"/>
            <a:ext cx="2602753" cy="382372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DC4863C-CA72-226C-DA9E-E275EA47CB15}"/>
              </a:ext>
            </a:extLst>
          </p:cNvPr>
          <p:cNvSpPr txBox="1"/>
          <p:nvPr/>
        </p:nvSpPr>
        <p:spPr>
          <a:xfrm>
            <a:off x="1984773" y="491214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乐鑫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ESP32-C2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系列</a:t>
            </a:r>
          </a:p>
        </p:txBody>
      </p:sp>
      <p:sp>
        <p:nvSpPr>
          <p:cNvPr id="18" name="标题 18">
            <a:extLst>
              <a:ext uri="{FF2B5EF4-FFF2-40B4-BE49-F238E27FC236}">
                <a16:creationId xmlns:a16="http://schemas.microsoft.com/office/drawing/2014/main" id="{BA835339-92CE-7F9E-AD40-B225140E5B8F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>
                <a:latin typeface="SimSun" panose="02010600030101010101" pitchFamily="2" charset="-122"/>
                <a:ea typeface="SimSun" panose="02010600030101010101" pitchFamily="2" charset="-122"/>
              </a:rPr>
              <a:t>技术</a:t>
            </a:r>
            <a:r>
              <a:rPr lang="en-US" altLang="zh-CN" sz="2400" b="1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开发板</a:t>
            </a:r>
          </a:p>
        </p:txBody>
      </p:sp>
    </p:spTree>
    <p:extLst>
      <p:ext uri="{BB962C8B-B14F-4D97-AF65-F5344CB8AC3E}">
        <p14:creationId xmlns:p14="http://schemas.microsoft.com/office/powerpoint/2010/main" val="2155066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567802" y="569782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测高仪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6C02EE-0939-4D65-91C1-CE5F31E35D6F}"/>
              </a:ext>
            </a:extLst>
          </p:cNvPr>
          <p:cNvSpPr txBox="1"/>
          <p:nvPr/>
        </p:nvSpPr>
        <p:spPr>
          <a:xfrm>
            <a:off x="4849505" y="3057127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latin typeface="SimSun" panose="02010600030101010101" pitchFamily="2" charset="-122"/>
                <a:ea typeface="SimSun" panose="02010600030101010101" pitchFamily="2" charset="-122"/>
              </a:rPr>
              <a:t>Thanks</a:t>
            </a:r>
            <a:endParaRPr kumimoji="1" lang="zh-CN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17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1FD599E6-8BA9-0687-2835-BA3CD47CEFA9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A3A4CB-D98E-ED3F-D535-DD1C9A5A8328}"/>
              </a:ext>
            </a:extLst>
          </p:cNvPr>
          <p:cNvSpPr txBox="1"/>
          <p:nvPr/>
        </p:nvSpPr>
        <p:spPr>
          <a:xfrm>
            <a:off x="1417830" y="1387011"/>
            <a:ext cx="9385302" cy="155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本地通讯能力</a:t>
            </a:r>
            <a:endParaRPr lang="zh-CN" altLang="en-US" i="0" dirty="0">
              <a:solidFill>
                <a:srgbClr val="0070C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协议支持多种通信方式，比如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Wi-Fi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、蓝牙、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Zigbee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802.15.4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）等。</a:t>
            </a:r>
            <a:b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设备之间的通信无需通过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或者云服务器，设备之间进行绑定后，本地局域网内就可以做到设备之间的控制，比如开关控制一个灯泡。当然也可以通过</a:t>
            </a:r>
            <a:r>
              <a:rPr lang="en-US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和云服务器进行远程控制。</a:t>
            </a:r>
          </a:p>
        </p:txBody>
      </p:sp>
    </p:spTree>
    <p:extLst>
      <p:ext uri="{BB962C8B-B14F-4D97-AF65-F5344CB8AC3E}">
        <p14:creationId xmlns:p14="http://schemas.microsoft.com/office/powerpoint/2010/main" val="134701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9F39D-DCD5-47A9-A3F6-14DFF2F78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1" y="1115728"/>
            <a:ext cx="5138596" cy="5552200"/>
          </a:xfrm>
        </p:spPr>
        <p:txBody>
          <a:bodyPr>
            <a:noAutofit/>
          </a:bodyPr>
          <a:lstStyle/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统一应用层和数据模型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简化配置和操作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IP </a:t>
            </a:r>
          </a:p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跨所有兼容网络协议的融合层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安全性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128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AES-CBC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加密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开源开放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基于经过技术巨头市场实践验证的技术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移动设备通用的协议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可扩展至云端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通用数据模型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核心操作功能，多样化设备类型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低开销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 单片机计算资源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内存小于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128KB,flash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小于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1MB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标题 18">
            <a:extLst>
              <a:ext uri="{FF2B5EF4-FFF2-40B4-BE49-F238E27FC236}">
                <a16:creationId xmlns:a16="http://schemas.microsoft.com/office/drawing/2014/main" id="{A297F6F8-616B-9F2D-1482-B33514DE43E6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技术优势</a:t>
            </a:r>
          </a:p>
        </p:txBody>
      </p:sp>
    </p:spTree>
    <p:extLst>
      <p:ext uri="{BB962C8B-B14F-4D97-AF65-F5344CB8AC3E}">
        <p14:creationId xmlns:p14="http://schemas.microsoft.com/office/powerpoint/2010/main" val="230283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6C9B5-89EE-4C3A-8349-C37841A3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1427955"/>
            <a:ext cx="5181600" cy="214391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• 450+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联盟成员来自世界各地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36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个国家，和物联网生态链各个环节，仅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2021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年加入的成员就达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119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家。 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近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3500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名成员代表每周召开数十次 工作会议推进标准的开发和演进。 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家行业领导公司组成的联盟董事会，决定联盟和联盟标准的发展方向。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0236C7-4C36-41B0-A151-FFD03021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759744"/>
            <a:ext cx="5543550" cy="388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85BFDE-455C-4E90-A3A8-FD9FA06E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816350"/>
            <a:ext cx="5124450" cy="26765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E626AE-AA6C-F832-21D7-32D2E23E1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881AC4-6A05-410D-9068-834EA415F20B}"/>
              </a:ext>
            </a:extLst>
          </p:cNvPr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  <p:sp>
        <p:nvSpPr>
          <p:cNvPr id="10" name="标题 18">
            <a:extLst>
              <a:ext uri="{FF2B5EF4-FFF2-40B4-BE49-F238E27FC236}">
                <a16:creationId xmlns:a16="http://schemas.microsoft.com/office/drawing/2014/main" id="{D9526B5D-5071-80AF-39C0-F37B68F77CDF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技术前景</a:t>
            </a:r>
          </a:p>
        </p:txBody>
      </p:sp>
    </p:spTree>
    <p:extLst>
      <p:ext uri="{BB962C8B-B14F-4D97-AF65-F5344CB8AC3E}">
        <p14:creationId xmlns:p14="http://schemas.microsoft.com/office/powerpoint/2010/main" val="208411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BA1004-7BD0-449E-84FA-977D2800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4031"/>
            <a:ext cx="10420350" cy="3781425"/>
          </a:xfrm>
          <a:prstGeom prst="rect">
            <a:avLst/>
          </a:prstGeom>
        </p:spPr>
      </p:pic>
      <p:sp>
        <p:nvSpPr>
          <p:cNvPr id="7" name="标题 18">
            <a:extLst>
              <a:ext uri="{FF2B5EF4-FFF2-40B4-BE49-F238E27FC236}">
                <a16:creationId xmlns:a16="http://schemas.microsoft.com/office/drawing/2014/main" id="{E4A5D690-C0A4-A715-2DC4-A1AC4BB67A72}"/>
              </a:ext>
            </a:extLst>
          </p:cNvPr>
          <p:cNvSpPr txBox="1">
            <a:spLocks/>
          </p:cNvSpPr>
          <p:nvPr/>
        </p:nvSpPr>
        <p:spPr>
          <a:xfrm>
            <a:off x="265611" y="515777"/>
            <a:ext cx="9385302" cy="4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Matter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技术已支持的设备类型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8085B8-3920-FD49-2A44-6413D9CB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602" y="278566"/>
            <a:ext cx="804192" cy="2345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60813E-2FD4-C2C9-4032-668AED0C1FBB}"/>
              </a:ext>
            </a:extLst>
          </p:cNvPr>
          <p:cNvSpPr txBox="1"/>
          <p:nvPr/>
        </p:nvSpPr>
        <p:spPr>
          <a:xfrm>
            <a:off x="10785794" y="297678"/>
            <a:ext cx="1585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 活  本  应  如  此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08369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3915</Words>
  <Application>Microsoft Macintosh PowerPoint</Application>
  <PresentationFormat>宽屏</PresentationFormat>
  <Paragraphs>228</Paragraphs>
  <Slides>51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-apple-system</vt:lpstr>
      <vt:lpstr>等线</vt:lpstr>
      <vt:lpstr>等线 Light</vt:lpstr>
      <vt:lpstr>SimSun</vt:lpstr>
      <vt:lpstr>SimSun</vt:lpstr>
      <vt:lpstr>微软雅黑</vt:lpstr>
      <vt:lpstr>Arial</vt:lpstr>
      <vt:lpstr>Arial</vt:lpstr>
      <vt:lpstr>HelveticaNeue-Light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帆</dc:creator>
  <cp:lastModifiedBy>韩帆</cp:lastModifiedBy>
  <cp:revision>334</cp:revision>
  <dcterms:created xsi:type="dcterms:W3CDTF">2022-02-28T08:42:00Z</dcterms:created>
  <dcterms:modified xsi:type="dcterms:W3CDTF">2022-10-11T08:16:40Z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2052-11.1.0.11566</vt:lpwstr>
  </property>
  <property fmtid="{D5CDD505-2E9C-101B-9397-08002B2CF9AE}" pid="3" name="ICV">
    <vt:lpwstr>A112787D352F40CB92EE5D615E9CE762</vt:lpwstr>
  </property>
</Properties>
</file>